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custShowLst>
    <p:custShow name="KHTN" id="0">
      <p:sldLst>
        <p:sld r:id="rId2"/>
        <p:sld r:id="rId3"/>
        <p:sld r:id="rId4"/>
        <p:sld r:id="rId5"/>
        <p:sld r:id="rId6"/>
        <p:sld r:id="rId7"/>
        <p:sld r:id="rId8"/>
        <p:sld r:id="rId9"/>
        <p:sld r:id="rId10"/>
        <p:sld r:id="rId15"/>
      </p:sldLst>
    </p:custShow>
    <p:custShow name="CNTT" id="1">
      <p:sldLst>
        <p:sld r:id="rId2"/>
        <p:sld r:id="rId3"/>
        <p:sld r:id="rId4"/>
        <p:sld r:id="rId5"/>
        <p:sld r:id="rId6"/>
        <p:sld r:id="rId11"/>
        <p:sld r:id="rId12"/>
        <p:sld r:id="rId13"/>
        <p:sld r:id="rId14"/>
        <p:sld r:id="rId15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5" d="100"/>
          <a:sy n="65" d="100"/>
        </p:scale>
        <p:origin x="68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1944" y="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C06401-EBE1-441B-9D2C-1FCA35CDA448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A5C24-97A1-4A79-AFE4-8C3B861C13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251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6E9124-5057-43F6-B6E1-D1FA48FD92C7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A97A9-B484-4423-8966-B15B8A558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43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EA97A9-B484-4423-8966-B15B8A5586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95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515389" y="5777346"/>
            <a:ext cx="394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399011" y="5879068"/>
            <a:ext cx="3408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vi-VN" dirty="0" smtClean="0"/>
              <a:t>Giới thiệu Đại học Cần Thơ</a:t>
            </a: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864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microsoft.com/office/2007/relationships/hdphoto" Target="../media/hdphoto1.wdp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0" b="100000" l="0" r="100000"/>
                    </a14:imgEffect>
                    <a14:imgEffect>
                      <a14:artisticCrisscrossEtching trans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611" y="526442"/>
            <a:ext cx="1673584" cy="16729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tx1"/>
          </a:solidFill>
          <a:effectLst/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3200" b="1" kern="1200" cap="all" baseline="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Times New Roman" panose="02020603050405020304" pitchFamily="18" charset="0"/>
        <a:buChar char="–"/>
        <a:defRPr sz="2800" kern="1200" cap="all" baseline="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Times New Roman" panose="02020603050405020304" pitchFamily="18" charset="0"/>
        <a:buChar char="+"/>
        <a:defRPr sz="2400" kern="1200" cap="all" baseline="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Wingdings" panose="05000000000000000000" pitchFamily="2" charset="2"/>
        <a:buChar char="§"/>
        <a:defRPr sz="2200" kern="1200" cap="all" baseline="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Wingdings" panose="05000000000000000000" pitchFamily="2" charset="2"/>
        <a:buChar char="ü"/>
        <a:defRPr sz="2000" kern="1200" cap="all" baseline="0">
          <a:solidFill>
            <a:schemeClr val="tx1"/>
          </a:solidFill>
          <a:effectLst/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it.ctu.edu.vn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750" y="891072"/>
            <a:ext cx="5580966" cy="2509213"/>
          </a:xfrm>
        </p:spPr>
        <p:txBody>
          <a:bodyPr>
            <a:normAutofit/>
          </a:bodyPr>
          <a:lstStyle/>
          <a:p>
            <a:r>
              <a:rPr lang="vi-VN" sz="3200" b="1" dirty="0" smtClean="0"/>
              <a:t>ĐẠI HỌC CẦN THƠ - QUÁ TRÌNH HÌNH THÀNH VÀ PHÁT TRIỂN</a:t>
            </a: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6273" y="3770749"/>
            <a:ext cx="8663920" cy="1371599"/>
          </a:xfrm>
        </p:spPr>
        <p:txBody>
          <a:bodyPr/>
          <a:lstStyle/>
          <a:p>
            <a:r>
              <a:rPr lang="en-US" dirty="0" smtClean="0"/>
              <a:t>TS. NGUYỄN VĂN A</a:t>
            </a:r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313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ĐHCT GIAI ĐOẠN SAU NĂM 1975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74118" y="2214694"/>
            <a:ext cx="11043764" cy="3424107"/>
          </a:xfrm>
        </p:spPr>
        <p:txBody>
          <a:bodyPr>
            <a:normAutofit fontScale="92500"/>
          </a:bodyPr>
          <a:lstStyle/>
          <a:p>
            <a:r>
              <a:rPr lang="vi-VN" sz="3500" dirty="0" smtClean="0">
                <a:solidFill>
                  <a:schemeClr val="accent1"/>
                </a:solidFill>
                <a:hlinkClick r:id="rId2"/>
              </a:rPr>
              <a:t>KHOA CNTT &amp; TT</a:t>
            </a:r>
            <a:endParaRPr lang="en-US" sz="3500" dirty="0" smtClean="0">
              <a:solidFill>
                <a:schemeClr val="accent1"/>
              </a:solidFill>
            </a:endParaRPr>
          </a:p>
          <a:p>
            <a:pPr lvl="1">
              <a:buFontTx/>
              <a:buChar char="–"/>
            </a:pPr>
            <a:r>
              <a:rPr lang="vi-VN" sz="3000" dirty="0" smtClean="0">
                <a:latin typeface="+mj-lt"/>
              </a:rPr>
              <a:t>ĐƯỢC </a:t>
            </a:r>
            <a:r>
              <a:rPr lang="vi-VN" sz="3000" dirty="0">
                <a:latin typeface="+mj-lt"/>
              </a:rPr>
              <a:t>THÀNH LẬP NĂM 1994 TRÊN CƠ SỞ TRUNG TÂM </a:t>
            </a:r>
            <a:r>
              <a:rPr lang="vi-VN" sz="3000" dirty="0" smtClean="0">
                <a:latin typeface="+mj-lt"/>
              </a:rPr>
              <a:t>ĐIỆN</a:t>
            </a:r>
            <a:r>
              <a:rPr lang="en-US" sz="3000" dirty="0">
                <a:latin typeface="+mj-lt"/>
              </a:rPr>
              <a:t> </a:t>
            </a:r>
            <a:r>
              <a:rPr lang="en-US" sz="3000" dirty="0"/>
              <a:t>TỬ</a:t>
            </a:r>
            <a:r>
              <a:rPr lang="vi-VN" sz="3000" dirty="0" smtClean="0">
                <a:latin typeface="+mj-lt"/>
                <a:cs typeface="Arial" panose="020B0604020202020204" pitchFamily="34" charset="0"/>
              </a:rPr>
              <a:t> </a:t>
            </a:r>
            <a:r>
              <a:rPr lang="vi-VN" sz="3000" dirty="0">
                <a:latin typeface="+mj-lt"/>
              </a:rPr>
              <a:t>VÀ TIN </a:t>
            </a:r>
            <a:r>
              <a:rPr lang="vi-VN" sz="3000" dirty="0" smtClean="0">
                <a:latin typeface="+mj-lt"/>
              </a:rPr>
              <a:t>HỌC</a:t>
            </a:r>
            <a:endParaRPr lang="en-US" sz="3000" dirty="0">
              <a:latin typeface="+mj-lt"/>
            </a:endParaRPr>
          </a:p>
          <a:p>
            <a:pPr lvl="1">
              <a:buFontTx/>
              <a:buChar char="–"/>
            </a:pPr>
            <a:r>
              <a:rPr lang="vi-VN" sz="3000" dirty="0" smtClean="0">
                <a:latin typeface="+mj-lt"/>
              </a:rPr>
              <a:t>NHIỆM </a:t>
            </a:r>
            <a:r>
              <a:rPr lang="vi-VN" sz="3000" dirty="0">
                <a:latin typeface="+mj-lt"/>
              </a:rPr>
              <a:t>VỤ CỦA KHOA LÀ ĐÀO </a:t>
            </a:r>
            <a:r>
              <a:rPr lang="vi-VN" sz="3000" dirty="0" smtClean="0">
                <a:latin typeface="+mj-lt"/>
              </a:rPr>
              <a:t>TẠO</a:t>
            </a:r>
            <a:endParaRPr lang="en-US" sz="3000" dirty="0">
              <a:latin typeface="+mj-lt"/>
            </a:endParaRPr>
          </a:p>
          <a:p>
            <a:pPr lvl="2">
              <a:buFont typeface="Tw Cen MT" panose="020B0602020104020603" pitchFamily="34" charset="0"/>
              <a:buChar char="+"/>
            </a:pPr>
            <a:r>
              <a:rPr lang="vi-VN" sz="2600" dirty="0" smtClean="0"/>
              <a:t>ĐẠI </a:t>
            </a:r>
            <a:r>
              <a:rPr lang="vi-VN" sz="2600" dirty="0"/>
              <a:t>HỌC VÀ SAU ĐẠI </a:t>
            </a:r>
            <a:r>
              <a:rPr lang="vi-VN" sz="2600" dirty="0" smtClean="0"/>
              <a:t>HỌC</a:t>
            </a:r>
            <a:endParaRPr lang="en-US" sz="2600" dirty="0" smtClean="0"/>
          </a:p>
          <a:p>
            <a:pPr lvl="2">
              <a:buFont typeface="Tw Cen MT" panose="020B0602020104020603" pitchFamily="34" charset="0"/>
              <a:buChar char="+"/>
            </a:pPr>
            <a:r>
              <a:rPr lang="vi-VN" sz="2600" dirty="0" smtClean="0"/>
              <a:t>NCKH </a:t>
            </a:r>
            <a:r>
              <a:rPr lang="vi-VN" sz="2600" dirty="0"/>
              <a:t>VÀ CHUYỂN GIAO CÔNG NGHỆ TRONG LĨNH VỰC CNTT&amp;TT</a:t>
            </a: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09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ĐHCT GIAI ĐOẠN SAU NĂM 1975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vi-VN" dirty="0" smtClean="0">
                <a:solidFill>
                  <a:srgbClr val="1F1FFF"/>
                </a:solidFill>
              </a:rPr>
              <a:t>KHOA </a:t>
            </a:r>
            <a:r>
              <a:rPr lang="vi-VN" dirty="0">
                <a:solidFill>
                  <a:srgbClr val="1F1FFF"/>
                </a:solidFill>
              </a:rPr>
              <a:t>CNTT &amp; </a:t>
            </a:r>
            <a:r>
              <a:rPr lang="vi-VN" dirty="0" smtClean="0">
                <a:solidFill>
                  <a:srgbClr val="1F1FFF"/>
                </a:solidFill>
              </a:rPr>
              <a:t>TT</a:t>
            </a:r>
            <a:endParaRPr lang="en-US" dirty="0" smtClean="0">
              <a:solidFill>
                <a:srgbClr val="1F1FFF"/>
              </a:solidFill>
            </a:endParaRPr>
          </a:p>
          <a:p>
            <a:pPr lvl="1">
              <a:buFont typeface="Arial" panose="020B0604020202020204" pitchFamily="34" charset="0"/>
              <a:buChar char="–"/>
            </a:pPr>
            <a:r>
              <a:rPr lang="vi-VN" dirty="0" smtClean="0"/>
              <a:t>TẦM </a:t>
            </a:r>
            <a:r>
              <a:rPr lang="vi-VN" dirty="0"/>
              <a:t>NHÌN ĐẾN NĂM </a:t>
            </a:r>
            <a:r>
              <a:rPr lang="vi-VN" dirty="0" smtClean="0"/>
              <a:t>2020</a:t>
            </a:r>
            <a:endParaRPr lang="en-US" dirty="0" smtClean="0"/>
          </a:p>
          <a:p>
            <a:pPr lvl="2">
              <a:buFont typeface="Tw Cen MT" panose="020B0602020104020603" pitchFamily="34" charset="0"/>
              <a:buChar char="+"/>
            </a:pPr>
            <a:r>
              <a:rPr lang="vi-VN" dirty="0" smtClean="0"/>
              <a:t>ĐƠN </a:t>
            </a:r>
            <a:r>
              <a:rPr lang="vi-VN" dirty="0"/>
              <a:t>VỊ ĐÀO TẠO </a:t>
            </a:r>
            <a:r>
              <a:rPr lang="vi-VN" dirty="0" smtClean="0"/>
              <a:t>VÀ</a:t>
            </a:r>
            <a:endParaRPr lang="en-US" dirty="0" smtClean="0"/>
          </a:p>
          <a:p>
            <a:pPr lvl="2">
              <a:buFont typeface="Tw Cen MT" panose="020B0602020104020603" pitchFamily="34" charset="0"/>
              <a:buChar char="+"/>
            </a:pPr>
            <a:r>
              <a:rPr lang="vi-VN" dirty="0" smtClean="0"/>
              <a:t>NGHIÊN </a:t>
            </a:r>
            <a:r>
              <a:rPr lang="vi-VN" dirty="0"/>
              <a:t>CỨU KHOA HỌC VỀ CNTT&amp;TT MẠNH CỦA CẢ NƯỚC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52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ĐHCT GIAI ĐOẠN SAU NĂM 1975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F1FFF"/>
                </a:solidFill>
              </a:rPr>
              <a:t>KHOA </a:t>
            </a:r>
            <a:r>
              <a:rPr lang="en-US" dirty="0">
                <a:solidFill>
                  <a:srgbClr val="1F1FFF"/>
                </a:solidFill>
              </a:rPr>
              <a:t>CNTT &amp; </a:t>
            </a:r>
            <a:r>
              <a:rPr lang="en-US" dirty="0" smtClean="0">
                <a:solidFill>
                  <a:srgbClr val="1F1FFF"/>
                </a:solidFill>
              </a:rPr>
              <a:t>TT</a:t>
            </a:r>
          </a:p>
          <a:p>
            <a:pPr lvl="1">
              <a:buFont typeface="Arial" panose="020B0604020202020204" pitchFamily="34" charset="0"/>
              <a:buChar char="–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CÁC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BỘ MÔN VÀ TRUNG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TÂM</a:t>
            </a:r>
          </a:p>
          <a:p>
            <a:pPr lvl="2">
              <a:buFont typeface="Arial" panose="020B0604020202020204" pitchFamily="34" charset="0"/>
              <a:buChar char="+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BỘ M</a:t>
            </a:r>
            <a:r>
              <a:rPr lang="vi-VN" dirty="0">
                <a:latin typeface="Arial" panose="020B0604020202020204" pitchFamily="34" charset="0"/>
                <a:cs typeface="Arial" panose="020B0604020202020204" pitchFamily="34" charset="0"/>
              </a:rPr>
              <a:t>Ô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N HỆ THỐNG THÔNG TIN</a:t>
            </a:r>
          </a:p>
          <a:p>
            <a:pPr lvl="2">
              <a:buFont typeface="Arial" panose="020B0604020202020204" pitchFamily="34" charset="0"/>
              <a:buChar char="+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BỘ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MÔN MẠNG MÁY TÍNH &amp; TRUYỀN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</a:p>
          <a:p>
            <a:pPr lvl="2">
              <a:buFont typeface="Arial" panose="020B0604020202020204" pitchFamily="34" charset="0"/>
              <a:buChar char="+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BỘ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MÔN CÔNG NGHỆ PHẦN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MỀM</a:t>
            </a:r>
          </a:p>
          <a:p>
            <a:pPr lvl="2">
              <a:buFont typeface="Arial" panose="020B0604020202020204" pitchFamily="34" charset="0"/>
              <a:buChar char="+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BỘ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MÔN KHOA HỌC MÁY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207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ĐHCT GIAI ĐOẠN SAU NĂM 1975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rgbClr val="1F1FFF"/>
                </a:solidFill>
              </a:rPr>
              <a:t>KHOA </a:t>
            </a:r>
            <a:r>
              <a:rPr lang="en-US" dirty="0">
                <a:solidFill>
                  <a:srgbClr val="1F1FFF"/>
                </a:solidFill>
              </a:rPr>
              <a:t>CNTT &amp; </a:t>
            </a:r>
            <a:r>
              <a:rPr lang="en-US" dirty="0" smtClean="0">
                <a:solidFill>
                  <a:srgbClr val="1F1FFF"/>
                </a:solidFill>
              </a:rPr>
              <a:t>TT</a:t>
            </a:r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 smtClean="0"/>
              <a:t>CÁC </a:t>
            </a:r>
            <a:r>
              <a:rPr lang="en-US" dirty="0"/>
              <a:t>BỘ MÔN VÀ TRUNG </a:t>
            </a:r>
            <a:r>
              <a:rPr lang="en-US" dirty="0" smtClean="0"/>
              <a:t>TÂM</a:t>
            </a:r>
          </a:p>
          <a:p>
            <a:pPr lvl="1">
              <a:buFont typeface="Tw Cen MT" panose="020B0602020104020603" pitchFamily="34" charset="0"/>
              <a:buChar char="+"/>
            </a:pPr>
            <a:r>
              <a:rPr lang="en-US" dirty="0" smtClean="0"/>
              <a:t>BỘ </a:t>
            </a:r>
            <a:r>
              <a:rPr lang="en-US" dirty="0"/>
              <a:t>MÔN CÔNG NGHỆ THÔNG </a:t>
            </a:r>
            <a:r>
              <a:rPr lang="en-US" dirty="0" smtClean="0"/>
              <a:t>TIN</a:t>
            </a:r>
          </a:p>
          <a:p>
            <a:pPr lvl="1">
              <a:buFont typeface="Tw Cen MT" panose="020B0602020104020603" pitchFamily="34" charset="0"/>
              <a:buChar char="+"/>
            </a:pPr>
            <a:r>
              <a:rPr lang="en-US" dirty="0" smtClean="0"/>
              <a:t>BỘ </a:t>
            </a:r>
            <a:r>
              <a:rPr lang="en-US" dirty="0"/>
              <a:t>MÔN TIN HỌC ỨNG </a:t>
            </a:r>
            <a:r>
              <a:rPr lang="en-US" dirty="0" smtClean="0"/>
              <a:t>DỤNG</a:t>
            </a:r>
          </a:p>
          <a:p>
            <a:pPr lvl="1">
              <a:buFont typeface="Tw Cen MT" panose="020B0602020104020603" pitchFamily="34" charset="0"/>
              <a:buChar char="+"/>
            </a:pPr>
            <a:r>
              <a:rPr lang="en-US" dirty="0" smtClean="0"/>
              <a:t>TỔ </a:t>
            </a:r>
            <a:r>
              <a:rPr lang="en-US" dirty="0"/>
              <a:t>VĂN </a:t>
            </a:r>
            <a:r>
              <a:rPr lang="en-US" dirty="0" smtClean="0"/>
              <a:t>PHÒNG</a:t>
            </a:r>
            <a:endParaRPr lang="vi-VN" dirty="0"/>
          </a:p>
          <a:p>
            <a:pPr lvl="1">
              <a:buFont typeface="Tw Cen MT" panose="020B0602020104020603" pitchFamily="34" charset="0"/>
              <a:buChar char="+"/>
            </a:pPr>
            <a:r>
              <a:rPr lang="en-US" dirty="0" smtClean="0"/>
              <a:t>TRUNG </a:t>
            </a:r>
            <a:r>
              <a:rPr lang="en-US" dirty="0"/>
              <a:t>TÂM ĐIỆN </a:t>
            </a:r>
            <a:r>
              <a:rPr lang="en-US" dirty="0" smtClean="0"/>
              <a:t>T</a:t>
            </a:r>
            <a:r>
              <a:rPr lang="vi-VN" dirty="0" smtClean="0"/>
              <a:t>Ử</a:t>
            </a:r>
            <a:r>
              <a:rPr lang="en-US" dirty="0" smtClean="0"/>
              <a:t> </a:t>
            </a:r>
            <a:r>
              <a:rPr lang="en-US" dirty="0"/>
              <a:t>&amp; TIN HỌC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62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3774" y="2418742"/>
            <a:ext cx="10364451" cy="1596177"/>
          </a:xfrm>
        </p:spPr>
        <p:txBody>
          <a:bodyPr/>
          <a:lstStyle/>
          <a:p>
            <a:r>
              <a:rPr lang="vi-VN" dirty="0" smtClean="0"/>
              <a:t>C</a:t>
            </a:r>
            <a:r>
              <a:rPr lang="en-US" dirty="0"/>
              <a:t>ả</a:t>
            </a:r>
            <a:r>
              <a:rPr lang="vi-VN" dirty="0" smtClean="0"/>
              <a:t>M </a:t>
            </a:r>
            <a:r>
              <a:rPr lang="vi-VN" dirty="0"/>
              <a:t>ƠN SỰ CHÚ Ý CỦA QUÝ VỊ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17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NỘI DUNG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vi-VN" dirty="0" smtClean="0">
                <a:solidFill>
                  <a:schemeClr val="tx1"/>
                </a:solidFill>
              </a:rPr>
              <a:t>THỜI </a:t>
            </a:r>
            <a:r>
              <a:rPr lang="vi-VN" dirty="0">
                <a:solidFill>
                  <a:schemeClr val="tx1"/>
                </a:solidFill>
              </a:rPr>
              <a:t>KỲ VIỆN ĐẠI HỌC CẦN THƠ (1966 - 1975</a:t>
            </a:r>
            <a:r>
              <a:rPr lang="vi-VN" dirty="0" smtClean="0">
                <a:solidFill>
                  <a:schemeClr val="tx1"/>
                </a:solidFill>
              </a:rPr>
              <a:t>)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vi-VN" dirty="0" smtClean="0">
                <a:solidFill>
                  <a:schemeClr val="tx1"/>
                </a:solidFill>
              </a:rPr>
              <a:t>ĐHCT </a:t>
            </a:r>
            <a:r>
              <a:rPr lang="vi-VN" dirty="0">
                <a:solidFill>
                  <a:schemeClr val="tx1"/>
                </a:solidFill>
              </a:rPr>
              <a:t>GIAI ĐOẠN SAU NĂM 1975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6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THỜI KỲ VIỆN ĐẠI HỌC </a:t>
            </a:r>
            <a:r>
              <a:rPr lang="vi-VN" dirty="0" smtClean="0"/>
              <a:t>CẦN </a:t>
            </a:r>
            <a:r>
              <a:rPr lang="vi-VN" dirty="0"/>
              <a:t>THƠ (1966 - 1975)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vi-VN" dirty="0">
                <a:solidFill>
                  <a:schemeClr val="tx1"/>
                </a:solidFill>
              </a:rPr>
              <a:t>ĐƯỢC THÀNH LẬP NGÀY 31 THÁNG 03 NĂM </a:t>
            </a:r>
            <a:r>
              <a:rPr lang="vi-VN" dirty="0" smtClean="0">
                <a:solidFill>
                  <a:schemeClr val="tx1"/>
                </a:solidFill>
              </a:rPr>
              <a:t>1966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vi-VN" dirty="0" smtClean="0">
                <a:solidFill>
                  <a:schemeClr val="tx1"/>
                </a:solidFill>
              </a:rPr>
              <a:t>VIỆN </a:t>
            </a:r>
            <a:r>
              <a:rPr lang="vi-VN" dirty="0">
                <a:solidFill>
                  <a:schemeClr val="tx1"/>
                </a:solidFill>
              </a:rPr>
              <a:t>ĐẠI HỌC CẦN THƠ CÓ </a:t>
            </a:r>
            <a:r>
              <a:rPr lang="vi-VN" dirty="0" smtClean="0">
                <a:solidFill>
                  <a:schemeClr val="tx1"/>
                </a:solidFill>
              </a:rPr>
              <a:t>B</a:t>
            </a:r>
            <a:r>
              <a:rPr lang="en-US" dirty="0" smtClean="0">
                <a:solidFill>
                  <a:schemeClr val="tx1"/>
                </a:solidFill>
              </a:rPr>
              <a:t>ố</a:t>
            </a:r>
            <a:r>
              <a:rPr lang="vi-VN" dirty="0" smtClean="0">
                <a:solidFill>
                  <a:schemeClr val="tx1"/>
                </a:solidFill>
              </a:rPr>
              <a:t>N KHOA:</a:t>
            </a:r>
            <a:endParaRPr lang="en-US" dirty="0" smtClean="0">
              <a:solidFill>
                <a:schemeClr val="tx1"/>
              </a:solidFill>
            </a:endParaRPr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 smtClean="0"/>
              <a:t>	</a:t>
            </a:r>
            <a:r>
              <a:rPr lang="vi-VN" dirty="0" smtClean="0"/>
              <a:t>KHOA HỌCLUẬT KHOA</a:t>
            </a:r>
            <a:endParaRPr lang="en-US" dirty="0" smtClean="0"/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/>
              <a:t>	</a:t>
            </a:r>
            <a:r>
              <a:rPr lang="vi-VN" dirty="0" smtClean="0"/>
              <a:t>KHOA </a:t>
            </a:r>
            <a:r>
              <a:rPr lang="vi-VN" dirty="0"/>
              <a:t>HỌC XÃ HỘI, VĂN KHOA, SƯ </a:t>
            </a:r>
            <a:r>
              <a:rPr lang="vi-VN" dirty="0" smtClean="0"/>
              <a:t>PHẠM</a:t>
            </a:r>
            <a:endParaRPr lang="en-US" dirty="0" smtClean="0"/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 smtClean="0"/>
              <a:t>	</a:t>
            </a:r>
            <a:r>
              <a:rPr lang="vi-VN" dirty="0" smtClean="0"/>
              <a:t>CAO ĐẲNG NÔNG NGHIỆP VÀ TRUNG TÂM SINH NGỮ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37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THỜI KỲ VIỆN ĐẠI HỌC CẦN THƠ (1966 - 1975)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vi-VN" dirty="0">
                <a:solidFill>
                  <a:schemeClr val="tx1"/>
                </a:solidFill>
              </a:rPr>
              <a:t>CƠ SỞ VẬT CHẤT CỦA VIỆN ĐẠI HỌC CẦN THƠ </a:t>
            </a:r>
            <a:r>
              <a:rPr lang="vi-VN" dirty="0" smtClean="0">
                <a:solidFill>
                  <a:schemeClr val="tx1"/>
                </a:solidFill>
              </a:rPr>
              <a:t>TỌA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vi-VN" dirty="0" smtClean="0">
                <a:solidFill>
                  <a:schemeClr val="tx1"/>
                </a:solidFill>
              </a:rPr>
              <a:t>LẠC </a:t>
            </a:r>
            <a:r>
              <a:rPr lang="vi-VN" dirty="0">
                <a:solidFill>
                  <a:schemeClr val="tx1"/>
                </a:solidFill>
              </a:rPr>
              <a:t>TRÊN 4 ĐỊA </a:t>
            </a:r>
            <a:r>
              <a:rPr lang="vi-VN" dirty="0" smtClean="0">
                <a:solidFill>
                  <a:schemeClr val="tx1"/>
                </a:solidFill>
              </a:rPr>
              <a:t>ĐIỂM</a:t>
            </a:r>
            <a:endParaRPr lang="en-US" dirty="0" smtClean="0">
              <a:solidFill>
                <a:schemeClr val="tx1"/>
              </a:solidFill>
            </a:endParaRPr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/>
              <a:t>	</a:t>
            </a:r>
            <a:r>
              <a:rPr lang="vi-VN" dirty="0" smtClean="0"/>
              <a:t>TÒA </a:t>
            </a:r>
            <a:r>
              <a:rPr lang="vi-VN" dirty="0"/>
              <a:t>VIỆN TRƯỞNG (SỐ 5, ĐẠI LỘ HOÀ BÌNH</a:t>
            </a:r>
            <a:r>
              <a:rPr lang="vi-VN" dirty="0" smtClean="0"/>
              <a:t>)</a:t>
            </a:r>
            <a:endParaRPr lang="en-US" dirty="0" smtClean="0"/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/>
              <a:t>	</a:t>
            </a:r>
            <a:r>
              <a:rPr lang="vi-VN" dirty="0" smtClean="0"/>
              <a:t>KHU I </a:t>
            </a:r>
            <a:r>
              <a:rPr lang="vi-VN" dirty="0"/>
              <a:t>(ĐƯỜNG </a:t>
            </a:r>
            <a:r>
              <a:rPr lang="vi-VN" dirty="0" smtClean="0"/>
              <a:t>30/4)</a:t>
            </a:r>
            <a:r>
              <a:rPr lang="vi-VN" dirty="0"/>
              <a:t> </a:t>
            </a:r>
            <a:endParaRPr lang="en-US" dirty="0" smtClean="0"/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/>
              <a:t>	</a:t>
            </a:r>
            <a:r>
              <a:rPr lang="vi-VN" dirty="0" smtClean="0"/>
              <a:t>KHU </a:t>
            </a:r>
            <a:r>
              <a:rPr lang="vi-VN" dirty="0"/>
              <a:t>II: (ĐƯỜNG 3/2</a:t>
            </a:r>
            <a:r>
              <a:rPr lang="vi-VN" dirty="0" smtClean="0"/>
              <a:t>)</a:t>
            </a:r>
            <a:endParaRPr lang="en-US" dirty="0" smtClean="0"/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/>
              <a:t>	</a:t>
            </a:r>
            <a:r>
              <a:rPr lang="vi-VN" dirty="0" smtClean="0"/>
              <a:t>KHU </a:t>
            </a:r>
            <a:r>
              <a:rPr lang="vi-VN" dirty="0"/>
              <a:t>III: (SỐ 1. LÝ TỰ TRỌNG)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155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ĐHCT GIAI ĐOẠN SAU NĂM 1975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vi-VN" dirty="0">
                <a:solidFill>
                  <a:schemeClr val="tx1"/>
                </a:solidFill>
              </a:rPr>
              <a:t>VIỆN ĐẠI HỌC CẦN THƠ ĐƯỢC ĐỔI THÀNH </a:t>
            </a:r>
            <a:r>
              <a:rPr lang="vi-VN" dirty="0" smtClean="0">
                <a:solidFill>
                  <a:schemeClr val="tx1"/>
                </a:solidFill>
              </a:rPr>
              <a:t>ĐHCT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vi-VN" dirty="0" smtClean="0">
                <a:solidFill>
                  <a:schemeClr val="tx1"/>
                </a:solidFill>
              </a:rPr>
              <a:t>CƠ </a:t>
            </a:r>
            <a:r>
              <a:rPr lang="vi-VN" dirty="0">
                <a:solidFill>
                  <a:schemeClr val="tx1"/>
                </a:solidFill>
              </a:rPr>
              <a:t>CẤU ĐHCT HIỆN </a:t>
            </a:r>
            <a:r>
              <a:rPr lang="vi-VN" dirty="0" smtClean="0">
                <a:solidFill>
                  <a:schemeClr val="tx1"/>
                </a:solidFill>
              </a:rPr>
              <a:t>NAY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vi-VN" dirty="0">
                <a:solidFill>
                  <a:schemeClr val="tx1"/>
                </a:solidFill>
              </a:rPr>
              <a:t> </a:t>
            </a:r>
            <a:endParaRPr lang="en-US" dirty="0" smtClean="0">
              <a:solidFill>
                <a:schemeClr val="tx1"/>
              </a:solidFill>
            </a:endParaRPr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/>
              <a:t>	</a:t>
            </a:r>
            <a:r>
              <a:rPr lang="vi-VN" dirty="0" smtClean="0"/>
              <a:t>KHOA - VIỆN</a:t>
            </a:r>
            <a:endParaRPr lang="en-US" dirty="0" smtClean="0"/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/>
              <a:t>	</a:t>
            </a:r>
            <a:r>
              <a:rPr lang="vi-VN" dirty="0" smtClean="0"/>
              <a:t>TRUNG </a:t>
            </a:r>
            <a:r>
              <a:rPr lang="vi-VN" dirty="0"/>
              <a:t>TÂM - TRUNG TÂM ĐÀO </a:t>
            </a:r>
            <a:r>
              <a:rPr lang="vi-VN" dirty="0" smtClean="0"/>
              <a:t>TẠO</a:t>
            </a:r>
            <a:endParaRPr lang="en-US" dirty="0" smtClean="0"/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/>
              <a:t>	</a:t>
            </a:r>
            <a:r>
              <a:rPr lang="vi-VN" dirty="0" smtClean="0"/>
              <a:t>PHÒNG </a:t>
            </a:r>
            <a:r>
              <a:rPr lang="vi-VN" dirty="0"/>
              <a:t>BAN CHỨC </a:t>
            </a:r>
            <a:r>
              <a:rPr lang="vi-VN" dirty="0" smtClean="0"/>
              <a:t>NĂNG</a:t>
            </a:r>
            <a:endParaRPr lang="en-US" dirty="0" smtClean="0"/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/>
              <a:t>	</a:t>
            </a:r>
            <a:r>
              <a:rPr lang="vi-VN" dirty="0" smtClean="0"/>
              <a:t>ĐOÀN </a:t>
            </a:r>
            <a:r>
              <a:rPr lang="vi-VN" dirty="0"/>
              <a:t>THỂ &amp; HỘI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799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ĐHCT GIAI ĐOẠN SAU NĂM 1975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vi-VN" dirty="0"/>
              <a:t>KHOA KHOA HỌC TỰ </a:t>
            </a:r>
            <a:r>
              <a:rPr lang="vi-VN" dirty="0" smtClean="0"/>
              <a:t>NHIÊN</a:t>
            </a:r>
            <a:endParaRPr lang="en-US" dirty="0" smtClean="0"/>
          </a:p>
          <a:p>
            <a:pPr lvl="1">
              <a:buFont typeface="Tw Cen MT" panose="020B0602020104020603" pitchFamily="34" charset="0"/>
              <a:buChar char="–"/>
            </a:pPr>
            <a:r>
              <a:rPr lang="vi-VN" dirty="0" smtClean="0"/>
              <a:t>NGÀY </a:t>
            </a:r>
            <a:r>
              <a:rPr lang="vi-VN" dirty="0"/>
              <a:t>14/1/1998, TRƯỜNG ĐHCT KHÁNH THÀNH </a:t>
            </a:r>
            <a:r>
              <a:rPr lang="vi-VN" dirty="0" smtClean="0"/>
              <a:t>KHOA</a:t>
            </a:r>
            <a:r>
              <a:rPr lang="en-US" dirty="0" smtClean="0"/>
              <a:t> </a:t>
            </a:r>
            <a:r>
              <a:rPr lang="vi-VN" dirty="0" smtClean="0"/>
              <a:t>KHOA HỌC</a:t>
            </a:r>
            <a:endParaRPr lang="en-US" dirty="0" smtClean="0"/>
          </a:p>
          <a:p>
            <a:pPr lvl="1">
              <a:buFont typeface="Tw Cen MT" panose="020B0602020104020603" pitchFamily="34" charset="0"/>
              <a:buChar char="–"/>
            </a:pPr>
            <a:r>
              <a:rPr lang="vi-VN" dirty="0" smtClean="0"/>
              <a:t>CƠ </a:t>
            </a:r>
            <a:r>
              <a:rPr lang="vi-VN" dirty="0"/>
              <a:t>SỞ VẬT </a:t>
            </a:r>
            <a:r>
              <a:rPr lang="vi-VN" dirty="0" smtClean="0"/>
              <a:t>CHẤT</a:t>
            </a:r>
            <a:endParaRPr lang="en-US" dirty="0" smtClean="0"/>
          </a:p>
          <a:p>
            <a:pPr lvl="2">
              <a:buFont typeface="Tw Cen MT" panose="020B0602020104020603" pitchFamily="34" charset="0"/>
              <a:buChar char="+"/>
            </a:pPr>
            <a:r>
              <a:rPr lang="vi-VN" dirty="0" smtClean="0"/>
              <a:t>12 </a:t>
            </a:r>
            <a:r>
              <a:rPr lang="vi-VN" dirty="0"/>
              <a:t>PHÒNG THÍ NGHIỆM (PTN) CHO SINH HÓA, VẬT </a:t>
            </a:r>
            <a:r>
              <a:rPr lang="vi-VN" dirty="0" smtClean="0"/>
              <a:t>LÝ</a:t>
            </a:r>
            <a:endParaRPr lang="en-US" dirty="0" smtClean="0"/>
          </a:p>
          <a:p>
            <a:pPr lvl="2">
              <a:buFont typeface="Tw Cen MT" panose="020B0602020104020603" pitchFamily="34" charset="0"/>
              <a:buChar char="+"/>
            </a:pPr>
            <a:r>
              <a:rPr lang="vi-VN" dirty="0" smtClean="0"/>
              <a:t>06 </a:t>
            </a:r>
            <a:r>
              <a:rPr lang="vi-VN" dirty="0"/>
              <a:t>PHÒNG MÁY TỈNH ĐƯỢC NỐI MẠNG VỚI NHAU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2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ĐHCT GIAI ĐOẠN SAU NĂM 1975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vi-VN" dirty="0"/>
              <a:t>KHOA KHOA HỌC TỰ </a:t>
            </a:r>
            <a:r>
              <a:rPr lang="vi-VN" dirty="0" smtClean="0"/>
              <a:t>NHIÊN</a:t>
            </a:r>
            <a:endParaRPr lang="en-US" dirty="0" smtClean="0"/>
          </a:p>
          <a:p>
            <a:pPr lvl="1">
              <a:buFont typeface="Times New Roman" panose="02020603050405020304" pitchFamily="18" charset="0"/>
              <a:buChar char="–"/>
            </a:pPr>
            <a:r>
              <a:rPr lang="vi-VN" dirty="0" smtClean="0">
                <a:solidFill>
                  <a:schemeClr val="tx1"/>
                </a:solidFill>
              </a:rPr>
              <a:t>CƠ </a:t>
            </a:r>
            <a:r>
              <a:rPr lang="vi-VN" dirty="0">
                <a:solidFill>
                  <a:schemeClr val="tx1"/>
                </a:solidFill>
              </a:rPr>
              <a:t>SỞ VẬT </a:t>
            </a:r>
            <a:r>
              <a:rPr lang="vi-VN" dirty="0" smtClean="0">
                <a:solidFill>
                  <a:schemeClr val="tx1"/>
                </a:solidFill>
              </a:rPr>
              <a:t>CHẤT</a:t>
            </a:r>
            <a:endParaRPr lang="en-US" dirty="0" smtClean="0">
              <a:solidFill>
                <a:schemeClr val="tx1"/>
              </a:solidFill>
            </a:endParaRPr>
          </a:p>
          <a:p>
            <a:pPr lvl="2">
              <a:buFont typeface="Tw Cen MT" panose="020B0602020104020603" pitchFamily="34" charset="0"/>
              <a:buChar char="+"/>
            </a:pPr>
            <a:r>
              <a:rPr lang="vi-VN" dirty="0" smtClean="0"/>
              <a:t>VP KHOA VÀ XƯỞNG SỬA CHỮA</a:t>
            </a:r>
            <a:endParaRPr lang="en-US" dirty="0" smtClean="0"/>
          </a:p>
          <a:p>
            <a:pPr lvl="2">
              <a:buFont typeface="Tw Cen MT" panose="020B0602020104020603" pitchFamily="34" charset="0"/>
              <a:buChar char="+"/>
            </a:pPr>
            <a:r>
              <a:rPr lang="vi-VN" dirty="0" smtClean="0"/>
              <a:t>NĂM 2010, TRƯỜNG ĐÃ ĐẦU TƯ MỞ RỘNG KHU PTN CỦA</a:t>
            </a:r>
            <a:r>
              <a:rPr lang="en-US" dirty="0" smtClean="0"/>
              <a:t> </a:t>
            </a:r>
            <a:r>
              <a:rPr lang="vi-VN" dirty="0" smtClean="0"/>
              <a:t>KHOA</a:t>
            </a:r>
            <a:endParaRPr lang="en-US" dirty="0" smtClean="0"/>
          </a:p>
          <a:p>
            <a:pPr lvl="2">
              <a:buFont typeface="Tw Cen MT" panose="020B0602020104020603" pitchFamily="34" charset="0"/>
              <a:buChar char="+"/>
            </a:pPr>
            <a:r>
              <a:rPr lang="vi-VN" dirty="0" smtClean="0"/>
              <a:t>XÂY </a:t>
            </a:r>
            <a:r>
              <a:rPr lang="vi-VN" dirty="0"/>
              <a:t>MỚI KHU NHÀ 3 </a:t>
            </a:r>
            <a:r>
              <a:rPr lang="vi-VN" dirty="0" smtClean="0"/>
              <a:t>TầNG </a:t>
            </a:r>
            <a:r>
              <a:rPr lang="vi-VN" dirty="0"/>
              <a:t>VỚI 22 PHÒNG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06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ĐHCT GIAI ĐOẠN SAU NĂM 1975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KHOA </a:t>
            </a:r>
            <a:r>
              <a:rPr lang="en-US" dirty="0" err="1"/>
              <a:t>KHOA</a:t>
            </a:r>
            <a:r>
              <a:rPr lang="en-US" dirty="0"/>
              <a:t> HỌC TỰ </a:t>
            </a:r>
            <a:r>
              <a:rPr lang="en-US" dirty="0" smtClean="0"/>
              <a:t>NHIÊN</a:t>
            </a:r>
          </a:p>
          <a:p>
            <a:pPr lvl="1">
              <a:buFont typeface="Tw Cen MT" panose="020B0602020104020603" pitchFamily="34" charset="0"/>
              <a:buChar char="–"/>
            </a:pPr>
            <a:r>
              <a:rPr lang="en-US" dirty="0" smtClean="0"/>
              <a:t>KHOA </a:t>
            </a:r>
            <a:r>
              <a:rPr lang="en-US" dirty="0"/>
              <a:t>KHTN HIỆN NAY GỒM </a:t>
            </a:r>
            <a:r>
              <a:rPr lang="en-US" dirty="0" smtClean="0"/>
              <a:t>04 </a:t>
            </a:r>
            <a:r>
              <a:rPr lang="en-US" dirty="0"/>
              <a:t>BỘ </a:t>
            </a:r>
            <a:r>
              <a:rPr lang="en-US" dirty="0" smtClean="0"/>
              <a:t>MÔN</a:t>
            </a:r>
          </a:p>
          <a:p>
            <a:pPr lvl="2">
              <a:buFont typeface="Tw Cen MT" panose="020B0602020104020603" pitchFamily="34" charset="0"/>
              <a:buChar char="+"/>
            </a:pPr>
            <a:r>
              <a:rPr lang="en-US" dirty="0" smtClean="0"/>
              <a:t>BỘ </a:t>
            </a:r>
            <a:r>
              <a:rPr lang="en-US" dirty="0"/>
              <a:t>MÔN SINH </a:t>
            </a:r>
            <a:r>
              <a:rPr lang="en-US" dirty="0" smtClean="0"/>
              <a:t>HỌC</a:t>
            </a:r>
          </a:p>
          <a:p>
            <a:pPr lvl="2">
              <a:buFont typeface="Tw Cen MT" panose="020B0602020104020603" pitchFamily="34" charset="0"/>
              <a:buChar char="+"/>
            </a:pPr>
            <a:r>
              <a:rPr lang="en-US" dirty="0" smtClean="0"/>
              <a:t>BỘ </a:t>
            </a:r>
            <a:r>
              <a:rPr lang="en-US" dirty="0"/>
              <a:t>MÔN HÓA </a:t>
            </a:r>
            <a:r>
              <a:rPr lang="en-US" dirty="0" smtClean="0"/>
              <a:t>HỌC</a:t>
            </a:r>
          </a:p>
          <a:p>
            <a:pPr lvl="2">
              <a:buFont typeface="Tw Cen MT" panose="020B0602020104020603" pitchFamily="34" charset="0"/>
              <a:buChar char="+"/>
            </a:pPr>
            <a:r>
              <a:rPr lang="en-US" dirty="0" smtClean="0"/>
              <a:t>BỘ </a:t>
            </a:r>
            <a:r>
              <a:rPr lang="en-US" dirty="0"/>
              <a:t>MÔN TOÁN </a:t>
            </a:r>
            <a:r>
              <a:rPr lang="en-US" dirty="0" smtClean="0"/>
              <a:t>HỌC</a:t>
            </a:r>
          </a:p>
          <a:p>
            <a:pPr lvl="2">
              <a:buFont typeface="Tw Cen MT" panose="020B0602020104020603" pitchFamily="34" charset="0"/>
              <a:buChar char="+"/>
            </a:pPr>
            <a:r>
              <a:rPr lang="en-US" dirty="0" smtClean="0"/>
              <a:t>BỘ </a:t>
            </a:r>
            <a:r>
              <a:rPr lang="en-US" dirty="0"/>
              <a:t>MÔN VẬT LÝ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13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ĐHCT GIAI ĐOẠN SAU NĂM 1975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vi-VN" dirty="0"/>
              <a:t>KHOA KHOA HỌC TỰ </a:t>
            </a:r>
            <a:r>
              <a:rPr lang="vi-VN" dirty="0" smtClean="0"/>
              <a:t>NHIÊN</a:t>
            </a:r>
            <a:endParaRPr lang="en-US" dirty="0" smtClean="0"/>
          </a:p>
          <a:p>
            <a:pPr lvl="1">
              <a:buFont typeface="Tw Cen MT" panose="020B0602020104020603" pitchFamily="34" charset="0"/>
              <a:buChar char="–"/>
            </a:pPr>
            <a:r>
              <a:rPr lang="vi-VN" dirty="0" smtClean="0"/>
              <a:t>CÔNG </a:t>
            </a:r>
            <a:r>
              <a:rPr lang="vi-VN" dirty="0"/>
              <a:t>TÁC ĐÀO </a:t>
            </a:r>
            <a:r>
              <a:rPr lang="vi-VN" dirty="0" smtClean="0"/>
              <a:t>TẠO</a:t>
            </a:r>
            <a:r>
              <a:rPr lang="en-US" dirty="0" smtClean="0"/>
              <a:t> </a:t>
            </a:r>
          </a:p>
          <a:p>
            <a:pPr lvl="2">
              <a:buFont typeface="Tw Cen MT" panose="020B0602020104020603" pitchFamily="34" charset="0"/>
              <a:buChar char="+"/>
            </a:pPr>
            <a:r>
              <a:rPr lang="vi-VN" dirty="0" smtClean="0"/>
              <a:t>ĐẠI HỌC</a:t>
            </a:r>
            <a:r>
              <a:rPr lang="en-US" dirty="0" smtClean="0"/>
              <a:t>: …..</a:t>
            </a:r>
          </a:p>
          <a:p>
            <a:pPr lvl="2">
              <a:buFont typeface="Tw Cen MT" panose="020B0602020104020603" pitchFamily="34" charset="0"/>
              <a:buChar char="+"/>
            </a:pPr>
            <a:r>
              <a:rPr lang="vi-VN" dirty="0"/>
              <a:t>SĐH</a:t>
            </a:r>
            <a:r>
              <a:rPr lang="en-US" dirty="0" smtClean="0"/>
              <a:t>: ….</a:t>
            </a:r>
          </a:p>
          <a:p>
            <a:pPr lvl="1">
              <a:buFont typeface="Tw Cen MT" panose="020B0602020104020603" pitchFamily="34" charset="0"/>
              <a:buChar char="–"/>
            </a:pPr>
            <a:r>
              <a:rPr lang="vi-VN" dirty="0" smtClean="0"/>
              <a:t>CÔNG </a:t>
            </a:r>
            <a:r>
              <a:rPr lang="vi-VN" dirty="0"/>
              <a:t>TÁC NCKH, BÁO CÁO CHUYÊN ĐỀ</a:t>
            </a:r>
            <a:r>
              <a:rPr lang="vi-VN" dirty="0" smtClean="0"/>
              <a:t>:</a:t>
            </a:r>
            <a:r>
              <a:rPr lang="en-US" dirty="0" smtClean="0"/>
              <a:t> ….</a:t>
            </a:r>
          </a:p>
          <a:p>
            <a:pPr lvl="1">
              <a:buFont typeface="Tw Cen MT" panose="020B0602020104020603" pitchFamily="34" charset="0"/>
              <a:buChar char="–"/>
            </a:pPr>
            <a:r>
              <a:rPr lang="vi-VN" dirty="0" smtClean="0"/>
              <a:t>CÔNG </a:t>
            </a:r>
            <a:r>
              <a:rPr lang="vi-VN" dirty="0"/>
              <a:t>TÁC ĐÀO TẠO VÀ BỒI DƯỠNG CÁN BỘ</a:t>
            </a:r>
            <a:r>
              <a:rPr lang="vi-VN" dirty="0" smtClean="0"/>
              <a:t>:</a:t>
            </a:r>
            <a:r>
              <a:rPr lang="en-US" dirty="0" smtClean="0"/>
              <a:t> …..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vi-VN" smtClean="0"/>
              <a:t>Giới thiệu Đại học Cần Thơ</a:t>
            </a:r>
            <a:endParaRPr lang="vi-VN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721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356</TotalTime>
  <Words>555</Words>
  <Application>Microsoft Office PowerPoint</Application>
  <PresentationFormat>Widescreen</PresentationFormat>
  <Paragraphs>105</Paragraphs>
  <Slides>14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  <vt:variant>
        <vt:lpstr>Custom Shows</vt:lpstr>
      </vt:variant>
      <vt:variant>
        <vt:i4>2</vt:i4>
      </vt:variant>
    </vt:vector>
  </HeadingPairs>
  <TitlesOfParts>
    <vt:vector size="22" baseType="lpstr">
      <vt:lpstr>Arial</vt:lpstr>
      <vt:lpstr>Calibri</vt:lpstr>
      <vt:lpstr>Times New Roman</vt:lpstr>
      <vt:lpstr>Tw Cen MT</vt:lpstr>
      <vt:lpstr>Wingdings</vt:lpstr>
      <vt:lpstr>Droplet</vt:lpstr>
      <vt:lpstr>ĐẠI HỌC CẦN THƠ - QUÁ TRÌNH HÌNH THÀNH VÀ PHÁT TRIỂN</vt:lpstr>
      <vt:lpstr>NỘI DUNG</vt:lpstr>
      <vt:lpstr>THỜI KỲ VIỆN ĐẠI HỌC CẦN THƠ (1966 - 1975)</vt:lpstr>
      <vt:lpstr>THỜI KỲ VIỆN ĐẠI HỌC CẦN THƠ (1966 - 1975)</vt:lpstr>
      <vt:lpstr>ĐHCT GIAI ĐOẠN SAU NĂM 1975</vt:lpstr>
      <vt:lpstr>ĐHCT GIAI ĐOẠN SAU NĂM 1975</vt:lpstr>
      <vt:lpstr>ĐHCT GIAI ĐOẠN SAU NĂM 1975</vt:lpstr>
      <vt:lpstr>ĐHCT GIAI ĐOẠN SAU NĂM 1975</vt:lpstr>
      <vt:lpstr>ĐHCT GIAI ĐOẠN SAU NĂM 1975</vt:lpstr>
      <vt:lpstr>ĐHCT GIAI ĐOẠN SAU NĂM 1975</vt:lpstr>
      <vt:lpstr>ĐHCT GIAI ĐOẠN SAU NĂM 1975</vt:lpstr>
      <vt:lpstr>ĐHCT GIAI ĐOẠN SAU NĂM 1975</vt:lpstr>
      <vt:lpstr>ĐHCT GIAI ĐOẠN SAU NĂM 1975</vt:lpstr>
      <vt:lpstr>CảM ƠN SỰ CHÚ Ý CỦA QUÝ VỊ</vt:lpstr>
      <vt:lpstr>KHTN</vt:lpstr>
      <vt:lpstr>CNTT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ĐẠI HỌC CẦN THƠ - QUÁ TRÌNH HÌNH THÀNH VÀ PHÁT TRIỂN</dc:title>
  <dc:creator>user</dc:creator>
  <cp:lastModifiedBy>Microsoft account</cp:lastModifiedBy>
  <cp:revision>31</cp:revision>
  <dcterms:created xsi:type="dcterms:W3CDTF">2025-10-15T03:00:52Z</dcterms:created>
  <dcterms:modified xsi:type="dcterms:W3CDTF">2025-10-16T00:26:22Z</dcterms:modified>
</cp:coreProperties>
</file>

<file path=docProps/thumbnail.jpeg>
</file>